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02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986B7-2300-430C-A87A-AC5583C7C5C5}" type="datetimeFigureOut">
              <a:rPr lang="sr-Latn-RS" smtClean="0"/>
              <a:t>26.09.2017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522E0-373C-43A9-B5D6-7E1F005647E5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7618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9522E0-373C-43A9-B5D6-7E1F005647E5}" type="slidenum">
              <a:rPr lang="sr-Latn-RS" smtClean="0"/>
              <a:t>21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45186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FD8B-DB87-4110-832C-1C874706132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0B6D-97A5-422B-8FC8-25481E90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12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FD8B-DB87-4110-832C-1C874706132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0B6D-97A5-422B-8FC8-25481E90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4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FD8B-DB87-4110-832C-1C874706132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0B6D-97A5-422B-8FC8-25481E90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3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FD8B-DB87-4110-832C-1C874706132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0B6D-97A5-422B-8FC8-25481E90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50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FD8B-DB87-4110-832C-1C874706132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0B6D-97A5-422B-8FC8-25481E90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08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FD8B-DB87-4110-832C-1C874706132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0B6D-97A5-422B-8FC8-25481E90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7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FD8B-DB87-4110-832C-1C874706132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0B6D-97A5-422B-8FC8-25481E90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18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FD8B-DB87-4110-832C-1C874706132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0B6D-97A5-422B-8FC8-25481E90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FD8B-DB87-4110-832C-1C874706132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0B6D-97A5-422B-8FC8-25481E90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7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FD8B-DB87-4110-832C-1C874706132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0B6D-97A5-422B-8FC8-25481E90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14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FD8B-DB87-4110-832C-1C874706132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D0B6D-97A5-422B-8FC8-25481E90E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5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FD8B-DB87-4110-832C-1C874706132E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D0B6D-97A5-422B-8FC8-25481E90E13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81550"/>
            <a:ext cx="685800" cy="21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8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742950"/>
            <a:ext cx="3593101" cy="3593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8350"/>
            <a:ext cx="7772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>
                <a:solidFill>
                  <a:srgbClr val="FF0000"/>
                </a:solidFill>
              </a:rPr>
              <a:t>Comet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4800" b="1" dirty="0" smtClean="0"/>
              <a:t>Fuel </a:t>
            </a:r>
            <a:r>
              <a:rPr lang="en-US" sz="4800" b="1" dirty="0"/>
              <a:t>Saving System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86447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9550"/>
            <a:ext cx="8662737" cy="4800600"/>
          </a:xfrm>
        </p:spPr>
      </p:pic>
    </p:spTree>
    <p:extLst>
      <p:ext uri="{BB962C8B-B14F-4D97-AF65-F5344CB8AC3E}">
        <p14:creationId xmlns:p14="http://schemas.microsoft.com/office/powerpoint/2010/main" val="188121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0"/>
            <a:ext cx="8229600" cy="385167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CS Catalyst Unit (CSCU) is a non-mechanical, maintenance free device. It is installed within the fuel line, between the fuel tank and the engine. The inside of CSCU consists of a patented mixture of metallic alloys that, when exposed to any hydrocarbon-based fuel, constructively modifies molecular sequence and structure of that fuel, resulting in more </a:t>
            </a:r>
            <a:r>
              <a:rPr lang="en-US" dirty="0" err="1" smtClean="0">
                <a:solidFill>
                  <a:schemeClr val="bg1"/>
                </a:solidFill>
              </a:rPr>
              <a:t>efficiant</a:t>
            </a:r>
            <a:r>
              <a:rPr lang="en-US" dirty="0" smtClean="0">
                <a:solidFill>
                  <a:schemeClr val="bg1"/>
                </a:solidFill>
              </a:rPr>
              <a:t> combustion and consequently respectable energy savings.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When properly installed, CSCU </a:t>
            </a:r>
            <a:r>
              <a:rPr lang="en-US" b="1" dirty="0" err="1" smtClean="0">
                <a:solidFill>
                  <a:srgbClr val="FFFF00"/>
                </a:solidFill>
              </a:rPr>
              <a:t>deliveres</a:t>
            </a:r>
            <a:r>
              <a:rPr lang="en-US" b="1" dirty="0" smtClean="0">
                <a:solidFill>
                  <a:srgbClr val="FFFF00"/>
                </a:solidFill>
              </a:rPr>
              <a:t> fuel efficiency improvement of at least 5% for gas fuels and at least 12% improvement for liquid fuels; reduces greenhouse gas emission up to 60%; extends maintenance intervals and cuts affiliated costs; prolongs motor oil life and life of motor itself.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7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9550"/>
            <a:ext cx="8750658" cy="4800600"/>
          </a:xfrm>
        </p:spPr>
      </p:pic>
    </p:spTree>
    <p:extLst>
      <p:ext uri="{BB962C8B-B14F-4D97-AF65-F5344CB8AC3E}">
        <p14:creationId xmlns:p14="http://schemas.microsoft.com/office/powerpoint/2010/main" val="12067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50"/>
            <a:ext cx="5777314" cy="4308873"/>
          </a:xfrm>
        </p:spPr>
        <p:txBody>
          <a:bodyPr>
            <a:noAutofit/>
          </a:bodyPr>
          <a:lstStyle/>
          <a:p>
            <a:r>
              <a:rPr lang="en-US" sz="1800" dirty="0" smtClean="0"/>
              <a:t>In selected fleet vehicle a compact yet robust CS tracking unit (CSTU) is installed in a way that it </a:t>
            </a:r>
            <a:r>
              <a:rPr lang="en-US" sz="1800" b="1" dirty="0" smtClean="0">
                <a:solidFill>
                  <a:srgbClr val="FF0000"/>
                </a:solidFill>
              </a:rPr>
              <a:t>does not change</a:t>
            </a:r>
            <a:r>
              <a:rPr lang="en-US" sz="1800" dirty="0" smtClean="0"/>
              <a:t> neither vehicle’s </a:t>
            </a:r>
            <a:r>
              <a:rPr lang="en-US" sz="1800" dirty="0" err="1" smtClean="0"/>
              <a:t>enterior</a:t>
            </a:r>
            <a:r>
              <a:rPr lang="en-US" sz="1800" dirty="0" smtClean="0"/>
              <a:t> nor engine performance. </a:t>
            </a:r>
          </a:p>
          <a:p>
            <a:r>
              <a:rPr lang="en-US" sz="1800" dirty="0" smtClean="0"/>
              <a:t>This device uses GPS system for vehicle location and GSM network for real time data transfer to head office. </a:t>
            </a:r>
          </a:p>
          <a:p>
            <a:r>
              <a:rPr lang="en-US" sz="1800" dirty="0" smtClean="0"/>
              <a:t>Different fleet management functions, such as vehicle telematics (tracking and diagnostics), routing, dispatching, speed and fuel management, driving behavior (itinerary, detours and stops), various on-board information or security status, </a:t>
            </a:r>
            <a:r>
              <a:rPr lang="en-US" sz="1800" b="1" dirty="0" smtClean="0">
                <a:solidFill>
                  <a:srgbClr val="FF0000"/>
                </a:solidFill>
              </a:rPr>
              <a:t>can be monitored and fine-tuned.</a:t>
            </a:r>
          </a:p>
          <a:p>
            <a:r>
              <a:rPr lang="en-US" sz="1800" dirty="0" smtClean="0"/>
              <a:t>Warranty on CSTU functionality expands over the entire period defined by contract. Technical support and crew training are included.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14" y="-6207"/>
            <a:ext cx="28932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2" y="133350"/>
            <a:ext cx="8623158" cy="4905587"/>
          </a:xfrm>
        </p:spPr>
      </p:pic>
    </p:spTree>
    <p:extLst>
      <p:ext uri="{BB962C8B-B14F-4D97-AF65-F5344CB8AC3E}">
        <p14:creationId xmlns:p14="http://schemas.microsoft.com/office/powerpoint/2010/main" val="18126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35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FFFF00"/>
                </a:solidFill>
              </a:rPr>
              <a:t>CFSS implementation also brings following advantages:</a:t>
            </a:r>
            <a:r>
              <a:rPr lang="en-US" sz="3600" b="1" dirty="0" smtClean="0">
                <a:solidFill>
                  <a:srgbClr val="0070C0"/>
                </a:solidFill>
              </a:rPr>
              <a:t/>
            </a:r>
            <a:br>
              <a:rPr lang="en-US" sz="3600" b="1" dirty="0" smtClean="0">
                <a:solidFill>
                  <a:srgbClr val="0070C0"/>
                </a:solidFill>
              </a:rPr>
            </a:b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76350"/>
            <a:ext cx="8382000" cy="373380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Accurate fuel level tracking for theft prevention and fuel consumption </a:t>
            </a:r>
            <a:r>
              <a:rPr lang="en-US" b="1" dirty="0" err="1" smtClean="0">
                <a:solidFill>
                  <a:schemeClr val="bg1"/>
                </a:solidFill>
              </a:rPr>
              <a:t>evidention</a:t>
            </a:r>
            <a:r>
              <a:rPr lang="en-US" b="1" dirty="0" smtClean="0">
                <a:solidFill>
                  <a:schemeClr val="bg1"/>
                </a:solidFill>
              </a:rPr>
              <a:t> and planning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Transport optimization through the control of given tasks, routes, locations and deadlines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Mileage, itinerary and engine hours reading in any time interval, thus reducing administration costs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SMS warning / e-mail report if vehicle leaves predefined route or is used out of business hours, thus preventing vehicle misuse or theft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Overtime costs reduction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 the case of emergency – by using the panic button in emergency situations a command center is instantly alarmed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In case of traffic accidents a report is sent containing precise vehicle GPS location, sensors status and impact speed. Generated data analysis enables an accident reconstruction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When vehicle alarm is activated, a built-in device alerts the client by sending a </a:t>
            </a:r>
            <a:r>
              <a:rPr lang="en-US" b="1" dirty="0" err="1" smtClean="0">
                <a:solidFill>
                  <a:schemeClr val="bg1"/>
                </a:solidFill>
              </a:rPr>
              <a:t>sms</a:t>
            </a:r>
            <a:r>
              <a:rPr lang="en-US" b="1" dirty="0" smtClean="0">
                <a:solidFill>
                  <a:schemeClr val="bg1"/>
                </a:solidFill>
              </a:rPr>
              <a:t> message or by making a telephone call.</a:t>
            </a: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sz="3800" b="1" dirty="0" smtClean="0">
                <a:solidFill>
                  <a:srgbClr val="FFFF00"/>
                </a:solidFill>
              </a:rPr>
              <a:t>Guaranteed savings in a system with strictly controlled fuel consumption are minimum 5 %, while our best result so far was fuel savings of 27 %.</a:t>
            </a:r>
            <a:endParaRPr lang="en-US" sz="3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2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en-US" b="1" dirty="0" smtClean="0">
                <a:solidFill>
                  <a:srgbClr val="00B050"/>
                </a:solidFill>
              </a:rPr>
              <a:t>Features &amp; Benefits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000" b="1" dirty="0" smtClean="0">
                <a:solidFill>
                  <a:schemeClr val="tx1"/>
                </a:solidFill>
                <a:cs typeface="Times New Roman" pitchFamily="18" charset="0"/>
              </a:rPr>
              <a:t>Fuel Catalyst works well on the following hydrocarbon fuels: </a:t>
            </a:r>
          </a:p>
          <a:p>
            <a:pPr lvl="1">
              <a:buFontTx/>
              <a:buChar char="•"/>
            </a:pPr>
            <a:r>
              <a:rPr lang="en-US" altLang="en-US" sz="2000" b="1" dirty="0" smtClean="0">
                <a:solidFill>
                  <a:schemeClr val="tx1"/>
                </a:solidFill>
                <a:cs typeface="Times New Roman" pitchFamily="18" charset="0"/>
              </a:rPr>
              <a:t>Gasoline, E10, E85</a:t>
            </a:r>
            <a:endParaRPr lang="en-US" altLang="en-US" sz="2000" b="1" dirty="0" smtClean="0">
              <a:solidFill>
                <a:schemeClr val="tx1"/>
              </a:solidFill>
            </a:endParaRPr>
          </a:p>
          <a:p>
            <a:pPr lvl="1">
              <a:buFontTx/>
              <a:buChar char="•"/>
            </a:pPr>
            <a:r>
              <a:rPr lang="en-US" altLang="en-US" sz="2000" b="1" dirty="0" smtClean="0">
                <a:solidFill>
                  <a:schemeClr val="tx1"/>
                </a:solidFill>
                <a:cs typeface="Times New Roman" pitchFamily="18" charset="0"/>
              </a:rPr>
              <a:t>Diesel</a:t>
            </a:r>
            <a:endParaRPr lang="en-US" altLang="en-US" sz="2000" b="1" dirty="0" smtClean="0">
              <a:solidFill>
                <a:schemeClr val="tx1"/>
              </a:solidFill>
            </a:endParaRPr>
          </a:p>
          <a:p>
            <a:pPr lvl="1">
              <a:buFontTx/>
              <a:buChar char="•"/>
            </a:pPr>
            <a:r>
              <a:rPr lang="en-US" altLang="en-US" sz="2000" b="1" dirty="0" smtClean="0">
                <a:solidFill>
                  <a:schemeClr val="tx1"/>
                </a:solidFill>
                <a:cs typeface="Times New Roman" pitchFamily="18" charset="0"/>
              </a:rPr>
              <a:t>Bio-diesel</a:t>
            </a:r>
            <a:endParaRPr lang="en-US" altLang="en-US" sz="2000" b="1" dirty="0" smtClean="0">
              <a:solidFill>
                <a:schemeClr val="tx1"/>
              </a:solidFill>
            </a:endParaRPr>
          </a:p>
          <a:p>
            <a:pPr lvl="1">
              <a:buFontTx/>
              <a:buChar char="•"/>
            </a:pPr>
            <a:r>
              <a:rPr lang="en-US" altLang="en-US" sz="2000" b="1" dirty="0" smtClean="0">
                <a:solidFill>
                  <a:schemeClr val="tx1"/>
                </a:solidFill>
                <a:cs typeface="Times New Roman" pitchFamily="18" charset="0"/>
              </a:rPr>
              <a:t>Propane</a:t>
            </a:r>
            <a:endParaRPr lang="en-US" altLang="en-US" sz="2000" b="1" dirty="0" smtClean="0">
              <a:solidFill>
                <a:schemeClr val="tx1"/>
              </a:solidFill>
            </a:endParaRPr>
          </a:p>
          <a:p>
            <a:pPr lvl="1">
              <a:buFontTx/>
              <a:buChar char="•"/>
            </a:pPr>
            <a:r>
              <a:rPr lang="en-US" altLang="en-US" sz="2000" b="1" dirty="0" smtClean="0">
                <a:solidFill>
                  <a:schemeClr val="tx1"/>
                </a:solidFill>
                <a:cs typeface="Times New Roman" pitchFamily="18" charset="0"/>
              </a:rPr>
              <a:t>#2, #4, #6 heating oil</a:t>
            </a:r>
            <a:endParaRPr lang="en-US" altLang="en-US" sz="2000" b="1" dirty="0" smtClean="0">
              <a:solidFill>
                <a:schemeClr val="tx1"/>
              </a:solidFill>
            </a:endParaRPr>
          </a:p>
          <a:p>
            <a:pPr lvl="1">
              <a:buFontTx/>
              <a:buChar char="•"/>
            </a:pPr>
            <a:r>
              <a:rPr lang="en-US" altLang="en-US" sz="2000" b="1" dirty="0" smtClean="0">
                <a:solidFill>
                  <a:schemeClr val="tx1"/>
                </a:solidFill>
                <a:cs typeface="Times New Roman" pitchFamily="18" charset="0"/>
              </a:rPr>
              <a:t>MDO &amp; Bunker  C</a:t>
            </a:r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878" y="1828800"/>
            <a:ext cx="4737122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390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altLang="en-US" sz="3600" b="1" dirty="0" smtClean="0">
                <a:solidFill>
                  <a:srgbClr val="00B050"/>
                </a:solidFill>
                <a:cs typeface="Times New Roman" pitchFamily="18" charset="0"/>
              </a:rPr>
              <a:t>Fuel Catalyst is helpful to all internal combustion engines</a:t>
            </a:r>
            <a:br>
              <a:rPr lang="en-US" altLang="en-US" sz="3600" b="1" dirty="0" smtClean="0">
                <a:solidFill>
                  <a:srgbClr val="00B050"/>
                </a:solidFill>
                <a:cs typeface="Times New Roman" pitchFamily="18" charset="0"/>
              </a:rPr>
            </a:b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4950"/>
            <a:ext cx="6248400" cy="3394472"/>
          </a:xfrm>
        </p:spPr>
        <p:txBody>
          <a:bodyPr/>
          <a:lstStyle/>
          <a:p>
            <a:pPr lvl="1">
              <a:buFont typeface="Symbol" pitchFamily="18" charset="2"/>
              <a:buChar char=""/>
            </a:pPr>
            <a:r>
              <a:rPr lang="en-US" altLang="en-US" sz="1600" dirty="0" smtClean="0">
                <a:solidFill>
                  <a:schemeClr val="tx1"/>
                </a:solidFill>
                <a:cs typeface="Times New Roman" pitchFamily="18" charset="0"/>
              </a:rPr>
              <a:t>Keeping Fuel Fresh and Engine Performance Crisp</a:t>
            </a:r>
            <a:endParaRPr lang="en-US" altLang="en-US" sz="1600" dirty="0" smtClean="0">
              <a:solidFill>
                <a:schemeClr val="tx1"/>
              </a:solidFill>
            </a:endParaRPr>
          </a:p>
          <a:p>
            <a:pPr lvl="1">
              <a:buFont typeface="Symbol" pitchFamily="18" charset="2"/>
              <a:buChar char=""/>
            </a:pPr>
            <a:r>
              <a:rPr lang="en-US" altLang="en-US" sz="1600" dirty="0" smtClean="0">
                <a:solidFill>
                  <a:schemeClr val="tx1"/>
                </a:solidFill>
                <a:cs typeface="Times New Roman" pitchFamily="18" charset="0"/>
              </a:rPr>
              <a:t>Increasing Fuel Economy, 1 to 2.5 MPG</a:t>
            </a:r>
            <a:endParaRPr lang="en-US" altLang="en-US" sz="1600" dirty="0" smtClean="0">
              <a:solidFill>
                <a:schemeClr val="tx1"/>
              </a:solidFill>
            </a:endParaRPr>
          </a:p>
          <a:p>
            <a:pPr lvl="1">
              <a:buFont typeface="Symbol" pitchFamily="18" charset="2"/>
              <a:buChar char=""/>
            </a:pPr>
            <a:r>
              <a:rPr lang="en-US" altLang="en-US" sz="1600" dirty="0" smtClean="0">
                <a:solidFill>
                  <a:schemeClr val="tx1"/>
                </a:solidFill>
                <a:cs typeface="Times New Roman" pitchFamily="18" charset="0"/>
              </a:rPr>
              <a:t>Reducing Smoke and Exhaust Emissions </a:t>
            </a:r>
            <a:endParaRPr lang="en-US" altLang="en-US" sz="1600" dirty="0" smtClean="0">
              <a:solidFill>
                <a:schemeClr val="tx1"/>
              </a:solidFill>
            </a:endParaRPr>
          </a:p>
          <a:p>
            <a:pPr lvl="1">
              <a:buFont typeface="Symbol" pitchFamily="18" charset="2"/>
              <a:buChar char=""/>
            </a:pPr>
            <a:r>
              <a:rPr lang="en-US" altLang="en-US" sz="1600" dirty="0" smtClean="0">
                <a:solidFill>
                  <a:schemeClr val="tx1"/>
                </a:solidFill>
                <a:cs typeface="Times New Roman" pitchFamily="18" charset="0"/>
              </a:rPr>
              <a:t>Increasing HP and Torque</a:t>
            </a:r>
            <a:endParaRPr lang="en-US" altLang="en-US" sz="1600" dirty="0" smtClean="0">
              <a:solidFill>
                <a:schemeClr val="tx1"/>
              </a:solidFill>
            </a:endParaRPr>
          </a:p>
          <a:p>
            <a:pPr lvl="1">
              <a:buFont typeface="Symbol" pitchFamily="18" charset="2"/>
              <a:buChar char=""/>
            </a:pPr>
            <a:r>
              <a:rPr lang="en-US" altLang="en-US" sz="1600" dirty="0" smtClean="0">
                <a:solidFill>
                  <a:schemeClr val="tx1"/>
                </a:solidFill>
                <a:cs typeface="Times New Roman" pitchFamily="18" charset="0"/>
              </a:rPr>
              <a:t>Reducing Maintenance, Internal Carbon Buildup, Plug and Injector Fouling</a:t>
            </a:r>
            <a:endParaRPr lang="en-US" altLang="en-US" sz="1600" dirty="0" smtClean="0">
              <a:solidFill>
                <a:schemeClr val="tx1"/>
              </a:solidFill>
            </a:endParaRPr>
          </a:p>
          <a:p>
            <a:pPr lvl="1">
              <a:buFont typeface="Symbol" pitchFamily="18" charset="2"/>
              <a:buChar char=""/>
            </a:pPr>
            <a:r>
              <a:rPr lang="en-US" altLang="en-US" sz="1600" dirty="0" smtClean="0">
                <a:solidFill>
                  <a:schemeClr val="tx1"/>
                </a:solidFill>
                <a:cs typeface="Times New Roman" pitchFamily="18" charset="0"/>
              </a:rPr>
              <a:t>Making Low Octane Fuel Perform like Premium</a:t>
            </a:r>
            <a:endParaRPr lang="en-US" altLang="en-US" sz="1600" dirty="0" smtClean="0">
              <a:solidFill>
                <a:schemeClr val="tx1"/>
              </a:solidFill>
            </a:endParaRPr>
          </a:p>
          <a:p>
            <a:pPr lvl="1">
              <a:buFont typeface="Symbol" pitchFamily="18" charset="2"/>
              <a:buChar char=""/>
            </a:pPr>
            <a:r>
              <a:rPr lang="en-US" altLang="en-US" sz="1600" dirty="0" smtClean="0">
                <a:solidFill>
                  <a:schemeClr val="tx1"/>
                </a:solidFill>
                <a:cs typeface="Times New Roman" pitchFamily="18" charset="0"/>
              </a:rPr>
              <a:t>Reducing or Eliminating Nuisance Ping and Engine Knock</a:t>
            </a:r>
            <a:endParaRPr lang="en-US" altLang="en-US" sz="1600" dirty="0" smtClean="0">
              <a:solidFill>
                <a:schemeClr val="tx1"/>
              </a:solidFill>
            </a:endParaRPr>
          </a:p>
          <a:p>
            <a:pPr lvl="1">
              <a:buFont typeface="Symbol" pitchFamily="18" charset="2"/>
              <a:buChar char=""/>
            </a:pPr>
            <a:r>
              <a:rPr lang="en-US" altLang="en-US" sz="1600" dirty="0" smtClean="0">
                <a:solidFill>
                  <a:schemeClr val="tx1"/>
                </a:solidFill>
                <a:cs typeface="Times New Roman" pitchFamily="18" charset="0"/>
              </a:rPr>
              <a:t>Eliminating the need for additives of all kinds including octane boosters and stabilizers</a:t>
            </a:r>
          </a:p>
          <a:p>
            <a:pPr lvl="1">
              <a:buFont typeface="Symbol" pitchFamily="18" charset="2"/>
              <a:buChar char=""/>
            </a:pPr>
            <a:r>
              <a:rPr lang="en-US" altLang="en-US" sz="1600" dirty="0" smtClean="0">
                <a:solidFill>
                  <a:schemeClr val="tx1"/>
                </a:solidFill>
              </a:rPr>
              <a:t>Eliminates bacteria growth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71550"/>
            <a:ext cx="26701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3028950"/>
            <a:ext cx="2670175" cy="184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7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343026" y="1914525"/>
            <a:ext cx="4114800" cy="857250"/>
          </a:xfrm>
        </p:spPr>
        <p:txBody>
          <a:bodyPr>
            <a:noAutofit/>
          </a:bodyPr>
          <a:lstStyle/>
          <a:p>
            <a:pPr algn="l"/>
            <a:r>
              <a:rPr lang="en-US" sz="6600" b="1" dirty="0" smtClean="0">
                <a:solidFill>
                  <a:srgbClr val="FF0000"/>
                </a:solidFill>
              </a:rPr>
              <a:t>Customers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09550"/>
            <a:ext cx="8229600" cy="36230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000" dirty="0" smtClean="0"/>
              <a:t>                                                     Fortune 500 </a:t>
            </a:r>
            <a:r>
              <a:rPr lang="fr-FR" sz="2000" dirty="0" err="1" smtClean="0"/>
              <a:t>Companies</a:t>
            </a:r>
            <a:r>
              <a:rPr lang="fr-FR" sz="2000" dirty="0" smtClean="0"/>
              <a:t>, Institutions, </a:t>
            </a:r>
            <a:r>
              <a:rPr lang="fr-FR" sz="2000" dirty="0" err="1" smtClean="0"/>
              <a:t>Municipalities</a:t>
            </a:r>
            <a:endParaRPr lang="fr-FR" sz="2000" dirty="0" smtClean="0"/>
          </a:p>
          <a:p>
            <a:pPr marL="0" indent="0">
              <a:buNone/>
            </a:pPr>
            <a:endParaRPr lang="fr-FR" sz="500" dirty="0" smtClean="0"/>
          </a:p>
          <a:p>
            <a:pPr lvl="1">
              <a:buFont typeface="Arial" charset="0"/>
              <a:buChar char="•"/>
            </a:pPr>
            <a:r>
              <a:rPr lang="en-US" altLang="en-US" sz="1400" b="1" i="1" dirty="0" smtClean="0">
                <a:solidFill>
                  <a:schemeClr val="tx1"/>
                </a:solidFill>
              </a:rPr>
              <a:t>US Navy (NAVFAC)  contact - Ralph Herring  (ret) (805) 797-4911</a:t>
            </a:r>
          </a:p>
          <a:p>
            <a:pPr lvl="1">
              <a:buFont typeface="Arial" charset="0"/>
              <a:buChar char="•"/>
            </a:pPr>
            <a:r>
              <a:rPr lang="en-US" altLang="en-US" sz="1400" b="1" i="1" dirty="0" smtClean="0">
                <a:solidFill>
                  <a:schemeClr val="tx1"/>
                </a:solidFill>
              </a:rPr>
              <a:t>Air Force National Guard contact -Tony Labelle Pease AFB,603-430-3478</a:t>
            </a:r>
          </a:p>
          <a:p>
            <a:pPr lvl="1">
              <a:buFont typeface="Arial" charset="0"/>
              <a:buChar char="•"/>
            </a:pPr>
            <a:r>
              <a:rPr lang="en-US" altLang="en-US" sz="1400" b="1" i="1" dirty="0" smtClean="0">
                <a:solidFill>
                  <a:schemeClr val="tx1"/>
                </a:solidFill>
              </a:rPr>
              <a:t>New York City Housing Authority – Frank Romano , Energy Ops (212) 306-4687</a:t>
            </a:r>
          </a:p>
          <a:p>
            <a:pPr lvl="1">
              <a:buFont typeface="Arial" charset="0"/>
              <a:buChar char="•"/>
            </a:pPr>
            <a:r>
              <a:rPr lang="en-US" altLang="en-US" sz="1400" b="1" i="1" dirty="0" smtClean="0">
                <a:solidFill>
                  <a:schemeClr val="tx1"/>
                </a:solidFill>
              </a:rPr>
              <a:t>New York City Schools </a:t>
            </a:r>
            <a:endParaRPr lang="en-US" altLang="en-US" sz="1400" dirty="0" smtClean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altLang="en-US" sz="1400" b="1" i="1" dirty="0" smtClean="0">
                <a:solidFill>
                  <a:schemeClr val="tx1"/>
                </a:solidFill>
              </a:rPr>
              <a:t>Verizon Communications </a:t>
            </a:r>
          </a:p>
          <a:p>
            <a:pPr lvl="1">
              <a:buFont typeface="Arial" charset="0"/>
              <a:buChar char="•"/>
            </a:pPr>
            <a:r>
              <a:rPr lang="en-US" altLang="en-US" sz="1400" b="1" i="1" dirty="0" smtClean="0">
                <a:solidFill>
                  <a:schemeClr val="tx1"/>
                </a:solidFill>
              </a:rPr>
              <a:t>Vodafone Communications</a:t>
            </a:r>
            <a:endParaRPr lang="en-US" altLang="en-US" sz="1400" dirty="0" smtClean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altLang="en-US" sz="1400" b="1" i="1" dirty="0" smtClean="0">
                <a:solidFill>
                  <a:schemeClr val="tx1"/>
                </a:solidFill>
              </a:rPr>
              <a:t>Marquette Transportation</a:t>
            </a:r>
          </a:p>
          <a:p>
            <a:pPr lvl="1">
              <a:buFont typeface="Arial" charset="0"/>
              <a:buChar char="•"/>
            </a:pPr>
            <a:r>
              <a:rPr lang="en-US" altLang="en-US" sz="1400" b="1" i="1" dirty="0" smtClean="0">
                <a:solidFill>
                  <a:schemeClr val="tx1"/>
                </a:solidFill>
              </a:rPr>
              <a:t>Honda </a:t>
            </a:r>
            <a:r>
              <a:rPr lang="en-US" altLang="en-US" sz="1400" b="1" i="1" dirty="0" err="1" smtClean="0">
                <a:solidFill>
                  <a:schemeClr val="tx1"/>
                </a:solidFill>
              </a:rPr>
              <a:t>Siel</a:t>
            </a:r>
            <a:r>
              <a:rPr lang="en-US" altLang="en-US" sz="1400" b="1" i="1" dirty="0" smtClean="0">
                <a:solidFill>
                  <a:schemeClr val="tx1"/>
                </a:solidFill>
              </a:rPr>
              <a:t> Automotive</a:t>
            </a:r>
          </a:p>
          <a:p>
            <a:pPr lvl="1">
              <a:buFont typeface="Arial" charset="0"/>
              <a:buChar char="•"/>
            </a:pPr>
            <a:r>
              <a:rPr lang="en-US" altLang="en-US" sz="1400" b="1" i="1" dirty="0" smtClean="0">
                <a:solidFill>
                  <a:schemeClr val="tx1"/>
                </a:solidFill>
              </a:rPr>
              <a:t>Honda Manufacturing, Thailand</a:t>
            </a:r>
            <a:endParaRPr lang="en-US" altLang="en-US" sz="1400" dirty="0" smtClean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altLang="en-US" sz="1400" b="1" i="1" dirty="0" smtClean="0">
                <a:solidFill>
                  <a:schemeClr val="tx1"/>
                </a:solidFill>
              </a:rPr>
              <a:t>Phillips Electronic</a:t>
            </a:r>
            <a:endParaRPr lang="en-US" altLang="en-US" sz="1400" dirty="0" smtClean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altLang="en-US" sz="1400" b="1" i="1" dirty="0" smtClean="0">
                <a:solidFill>
                  <a:schemeClr val="tx1"/>
                </a:solidFill>
              </a:rPr>
              <a:t>Conoco Philips</a:t>
            </a:r>
            <a:endParaRPr lang="en-US" altLang="en-US" sz="1400" dirty="0" smtClean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altLang="en-US" sz="1400" b="1" i="1" dirty="0" smtClean="0">
                <a:solidFill>
                  <a:schemeClr val="tx1"/>
                </a:solidFill>
              </a:rPr>
              <a:t>Grand Hyatt Resort</a:t>
            </a:r>
            <a:endParaRPr lang="en-US" altLang="en-US" sz="1400" dirty="0" smtClean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altLang="en-US" sz="1400" b="1" i="1" dirty="0" smtClean="0">
                <a:solidFill>
                  <a:schemeClr val="tx1"/>
                </a:solidFill>
              </a:rPr>
              <a:t>Sheraton Resort</a:t>
            </a:r>
            <a:endParaRPr lang="en-US" altLang="en-US" sz="1400" dirty="0" smtClean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altLang="en-US" sz="1400" b="1" i="1" dirty="0" smtClean="0">
                <a:solidFill>
                  <a:schemeClr val="tx1"/>
                </a:solidFill>
              </a:rPr>
              <a:t>Constellation Energy Power Plant</a:t>
            </a:r>
            <a:endParaRPr lang="en-US" altLang="en-US" sz="1400" dirty="0" smtClean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US" altLang="en-US" sz="1400" b="1" i="1" dirty="0" smtClean="0">
                <a:solidFill>
                  <a:schemeClr val="tx1"/>
                </a:solidFill>
              </a:rPr>
              <a:t>CSX Railways</a:t>
            </a:r>
            <a:endParaRPr lang="en-US" altLang="en-US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333750"/>
            <a:ext cx="670560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5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19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0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sz="9600" b="1" dirty="0" smtClean="0">
                <a:solidFill>
                  <a:schemeClr val="bg1"/>
                </a:solidFill>
              </a:rPr>
              <a:t>SAVE</a:t>
            </a:r>
            <a:endParaRPr lang="en-US" sz="9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478"/>
            <a:ext cx="8229600" cy="3394472"/>
          </a:xfrm>
        </p:spPr>
        <p:txBody>
          <a:bodyPr>
            <a:normAutofit/>
          </a:bodyPr>
          <a:lstStyle/>
          <a:p>
            <a:pPr marL="114300" indent="0" algn="r">
              <a:buNone/>
            </a:pPr>
            <a:r>
              <a:rPr lang="en-US" sz="16600" dirty="0" smtClean="0">
                <a:solidFill>
                  <a:srgbClr val="FFFF00"/>
                </a:solidFill>
              </a:rPr>
              <a:t>5-20</a:t>
            </a:r>
            <a:r>
              <a:rPr lang="en-US" sz="16600" b="1" dirty="0" smtClean="0">
                <a:solidFill>
                  <a:srgbClr val="FF0000"/>
                </a:solidFill>
              </a:rPr>
              <a:t>%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0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" y="244475"/>
            <a:ext cx="2400144" cy="339407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937">
            <a:off x="2692335" y="203158"/>
            <a:ext cx="2837738" cy="3943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0936">
            <a:off x="6400533" y="238942"/>
            <a:ext cx="2350047" cy="3024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1973">
            <a:off x="1769672" y="1173233"/>
            <a:ext cx="2728172" cy="3474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62150"/>
            <a:ext cx="1902572" cy="26524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333750"/>
            <a:ext cx="6614874" cy="146181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341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257550"/>
            <a:ext cx="7772400" cy="1021556"/>
          </a:xfrm>
        </p:spPr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7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20379"/>
            <a:ext cx="7620000" cy="2975371"/>
          </a:xfrm>
        </p:spPr>
        <p:txBody>
          <a:bodyPr/>
          <a:lstStyle/>
          <a:p>
            <a:r>
              <a:rPr lang="en-US" sz="16600" dirty="0" smtClean="0"/>
              <a:t>HOW </a:t>
            </a:r>
            <a:r>
              <a:rPr lang="en-US" sz="16600" dirty="0" smtClean="0">
                <a:solidFill>
                  <a:srgbClr val="FF0000"/>
                </a:solidFill>
              </a:rPr>
              <a:t>?</a:t>
            </a:r>
            <a:endParaRPr lang="en-US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96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1904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Comet Consulting Group presents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 </a:t>
            </a:r>
            <a:r>
              <a:rPr lang="en-US" sz="2400" b="1" dirty="0" smtClean="0"/>
              <a:t>Comet </a:t>
            </a:r>
            <a:r>
              <a:rPr lang="en-US" sz="2400" b="1" dirty="0"/>
              <a:t>Fuel Saving System </a:t>
            </a:r>
            <a:r>
              <a:rPr lang="en-US" sz="2400" dirty="0"/>
              <a:t>(CFSS) - an unique system for monitoring, control and reduction of consumption of all types of fuels (petrol, diesel, propane and other oil </a:t>
            </a:r>
            <a:r>
              <a:rPr lang="en-US" sz="2400" dirty="0" err="1"/>
              <a:t>derivates</a:t>
            </a:r>
            <a:r>
              <a:rPr lang="en-US" sz="2400" dirty="0"/>
              <a:t>, both liquid and gas).</a:t>
            </a:r>
          </a:p>
        </p:txBody>
      </p:sp>
    </p:spTree>
    <p:extLst>
      <p:ext uri="{BB962C8B-B14F-4D97-AF65-F5344CB8AC3E}">
        <p14:creationId xmlns:p14="http://schemas.microsoft.com/office/powerpoint/2010/main" val="16878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4078"/>
            <a:ext cx="8229600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fuel saving system also contains </a:t>
            </a:r>
            <a:r>
              <a:rPr lang="en-US" dirty="0" err="1">
                <a:solidFill>
                  <a:schemeClr val="bg1"/>
                </a:solidFill>
              </a:rPr>
              <a:t>reformulators</a:t>
            </a:r>
            <a:r>
              <a:rPr lang="en-US" dirty="0">
                <a:solidFill>
                  <a:schemeClr val="bg1"/>
                </a:solidFill>
              </a:rPr>
              <a:t> (patented in the USA) which, at molecule level, carry out homogenization and reformulation of fuel, by which they increase octane or </a:t>
            </a:r>
            <a:r>
              <a:rPr lang="en-US" dirty="0" err="1">
                <a:solidFill>
                  <a:schemeClr val="bg1"/>
                </a:solidFill>
              </a:rPr>
              <a:t>cetane</a:t>
            </a:r>
            <a:r>
              <a:rPr lang="en-US" dirty="0">
                <a:solidFill>
                  <a:schemeClr val="bg1"/>
                </a:solidFill>
              </a:rPr>
              <a:t> value, and completely remove carbon build up (practically no modification is required to boilers because there is no build up and energy is used efficiently</a:t>
            </a:r>
            <a:r>
              <a:rPr lang="en-US" dirty="0" smtClean="0">
                <a:solidFill>
                  <a:schemeClr val="bg1"/>
                </a:solidFill>
              </a:rPr>
              <a:t>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The guaranteed saving on gas installations is 5%, while with LPG, oil, fuel oil and petroleum the saving is 12-15%, in practice reaching an entire 20% in savings.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223" y="2877236"/>
            <a:ext cx="1071177" cy="1904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3459">
            <a:off x="5060879" y="3244092"/>
            <a:ext cx="2675465" cy="1504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97"/>
          <a:stretch/>
        </p:blipFill>
        <p:spPr>
          <a:xfrm rot="20980984">
            <a:off x="2667000" y="3352801"/>
            <a:ext cx="2437447" cy="1504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32"/>
          <a:stretch/>
        </p:blipFill>
        <p:spPr>
          <a:xfrm rot="342837">
            <a:off x="487635" y="3282634"/>
            <a:ext cx="2103594" cy="1382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450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92D050"/>
                </a:solidFill>
              </a:rPr>
              <a:t>Why choose Comet Fuel Saving System?</a:t>
            </a:r>
            <a:endParaRPr lang="en-US" sz="36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781800" cy="3394472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FUEL SAVING </a:t>
            </a:r>
            <a:r>
              <a:rPr lang="en-US" dirty="0" smtClean="0"/>
              <a:t>- </a:t>
            </a:r>
            <a:r>
              <a:rPr lang="en-US" dirty="0"/>
              <a:t>CFSS reformulates all types of fuel (petrol, diesel, heating oil, propane) resulting in significant fuel consumption reduction</a:t>
            </a:r>
          </a:p>
          <a:p>
            <a:r>
              <a:rPr lang="en-US" b="1" dirty="0" smtClean="0"/>
              <a:t>HIGHER EFFICIENCY </a:t>
            </a:r>
            <a:r>
              <a:rPr lang="en-US" dirty="0" smtClean="0"/>
              <a:t>- </a:t>
            </a:r>
            <a:r>
              <a:rPr lang="en-US" dirty="0"/>
              <a:t>Reformulated fuel burns better and produces more energy</a:t>
            </a:r>
          </a:p>
          <a:p>
            <a:r>
              <a:rPr lang="en-US" b="1" dirty="0" smtClean="0"/>
              <a:t>ECO FRIENDLY </a:t>
            </a:r>
            <a:r>
              <a:rPr lang="en-US" dirty="0" smtClean="0"/>
              <a:t>– </a:t>
            </a:r>
            <a:r>
              <a:rPr lang="en-US" dirty="0"/>
              <a:t>Significantly reduces smoke, sooth and greenhouse gases</a:t>
            </a:r>
          </a:p>
          <a:p>
            <a:r>
              <a:rPr lang="en-US" b="1" dirty="0" smtClean="0"/>
              <a:t>RETURN OF INVESTMENT </a:t>
            </a:r>
            <a:r>
              <a:rPr lang="en-US" dirty="0" smtClean="0"/>
              <a:t>period </a:t>
            </a:r>
            <a:r>
              <a:rPr lang="en-US" dirty="0"/>
              <a:t>(ROI) is in most cases shorter than one year</a:t>
            </a:r>
          </a:p>
          <a:p>
            <a:r>
              <a:rPr lang="en-US" b="1" dirty="0" smtClean="0"/>
              <a:t>EASILY INSTALLED</a:t>
            </a:r>
            <a:r>
              <a:rPr lang="en-US" dirty="0" smtClean="0"/>
              <a:t>, </a:t>
            </a:r>
            <a:r>
              <a:rPr lang="en-US" dirty="0"/>
              <a:t>maintenance free and works for years to follow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In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New York solely, there are close to 1000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commercial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applications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of this technology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00" y="2724150"/>
            <a:ext cx="1879712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0" y="1265880"/>
            <a:ext cx="1885950" cy="138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100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 Comet Fuel Saving and Fleet Management System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91877"/>
            <a:ext cx="8229600" cy="1870473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</a:rPr>
              <a:t>The Comet fuel saving and fleet management system (CFSS) is the perfect solution for reducing the overall transportation and stuff costs and a powerful tool in the hands of company management.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9950"/>
            <a:ext cx="91440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052" y="674488"/>
            <a:ext cx="6629400" cy="4232673"/>
          </a:xfrm>
        </p:spPr>
        <p:txBody>
          <a:bodyPr>
            <a:noAutofit/>
          </a:bodyPr>
          <a:lstStyle/>
          <a:p>
            <a:r>
              <a:rPr lang="en-US" sz="2000" dirty="0" smtClean="0"/>
              <a:t>CFSS implementation guarantees fuel costs reduction and </a:t>
            </a:r>
            <a:r>
              <a:rPr lang="en-US" sz="2000" dirty="0" err="1" smtClean="0"/>
              <a:t>simplyfies</a:t>
            </a:r>
            <a:r>
              <a:rPr lang="en-US" sz="2000" dirty="0" smtClean="0"/>
              <a:t> </a:t>
            </a:r>
            <a:r>
              <a:rPr lang="en-US" sz="2000" dirty="0" err="1" smtClean="0"/>
              <a:t>planing</a:t>
            </a:r>
            <a:r>
              <a:rPr lang="en-US" sz="2000" dirty="0" smtClean="0"/>
              <a:t>, monitoring and fine tuning of different cost-affecting functions. That is accomplished by combined action of following components:</a:t>
            </a:r>
          </a:p>
          <a:p>
            <a:pPr marL="514350" indent="-514350"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</a:rPr>
              <a:t>The CS fuel </a:t>
            </a:r>
            <a:r>
              <a:rPr lang="en-US" sz="1800" b="1" dirty="0" err="1" smtClean="0">
                <a:solidFill>
                  <a:srgbClr val="FF0000"/>
                </a:solidFill>
              </a:rPr>
              <a:t>homogenisation</a:t>
            </a:r>
            <a:r>
              <a:rPr lang="en-US" sz="1800" b="1" dirty="0" smtClean="0">
                <a:solidFill>
                  <a:srgbClr val="FF0000"/>
                </a:solidFill>
              </a:rPr>
              <a:t> and reformulation </a:t>
            </a:r>
            <a:r>
              <a:rPr lang="en-US" sz="1800" dirty="0" smtClean="0"/>
              <a:t>unit – a compact catalyst device that enables better fuel combustion, resulting in permanent fuel consumption reduction</a:t>
            </a:r>
          </a:p>
          <a:p>
            <a:pPr marL="514350" indent="-514350"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</a:rPr>
              <a:t>The CS fuel tank control unit </a:t>
            </a:r>
            <a:r>
              <a:rPr lang="en-US" sz="1800" dirty="0" smtClean="0"/>
              <a:t>– prevents </a:t>
            </a:r>
            <a:r>
              <a:rPr lang="en-US" sz="1800" dirty="0" err="1" smtClean="0"/>
              <a:t>unauthorised</a:t>
            </a:r>
            <a:r>
              <a:rPr lang="en-US" sz="1800" dirty="0" smtClean="0"/>
              <a:t> fuel transfer</a:t>
            </a:r>
          </a:p>
          <a:p>
            <a:pPr marL="514350" indent="-514350"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</a:rPr>
              <a:t>The CS tracking unit </a:t>
            </a:r>
            <a:r>
              <a:rPr lang="en-US" sz="1800" dirty="0" smtClean="0"/>
              <a:t>– enables real time GPS vehicle tracking; may include panic button and/or black box options.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98" y="2954851"/>
            <a:ext cx="2116802" cy="2207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198" y="-19050"/>
            <a:ext cx="2120227" cy="1504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65397"/>
            <a:ext cx="2133600" cy="15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2" b="4358"/>
          <a:stretch/>
        </p:blipFill>
        <p:spPr>
          <a:xfrm>
            <a:off x="163690" y="209550"/>
            <a:ext cx="8827910" cy="4800600"/>
          </a:xfrm>
        </p:spPr>
      </p:pic>
    </p:spTree>
    <p:extLst>
      <p:ext uri="{BB962C8B-B14F-4D97-AF65-F5344CB8AC3E}">
        <p14:creationId xmlns:p14="http://schemas.microsoft.com/office/powerpoint/2010/main" val="252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</TotalTime>
  <Words>774</Words>
  <Application>Microsoft Office PowerPoint</Application>
  <PresentationFormat>On-screen Show (16:9)</PresentationFormat>
  <Paragraphs>81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Comet  Fuel Saving System </vt:lpstr>
      <vt:lpstr>SAVE</vt:lpstr>
      <vt:lpstr>HOW ?</vt:lpstr>
      <vt:lpstr>PowerPoint Presentation</vt:lpstr>
      <vt:lpstr>PowerPoint Presentation</vt:lpstr>
      <vt:lpstr>Why choose Comet Fuel Saving System?</vt:lpstr>
      <vt:lpstr>The Comet Fuel Saving and Fleet Management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CFSS implementation also brings following advantages: </vt:lpstr>
      <vt:lpstr>Features &amp; Benefits</vt:lpstr>
      <vt:lpstr>Fuel Catalyst is helpful to all internal combustion engines </vt:lpstr>
      <vt:lpstr>Customers</vt:lpstr>
      <vt:lpstr>Recommendations 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Comet  Fuel Saving System</dc:title>
  <dc:creator>user</dc:creator>
  <cp:lastModifiedBy>Comet Consulting Group</cp:lastModifiedBy>
  <cp:revision>20</cp:revision>
  <dcterms:created xsi:type="dcterms:W3CDTF">2017-05-07T11:53:45Z</dcterms:created>
  <dcterms:modified xsi:type="dcterms:W3CDTF">2017-09-26T18:33:01Z</dcterms:modified>
</cp:coreProperties>
</file>